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60" r:id="rId4"/>
    <p:sldId id="261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F56"/>
    <a:srgbClr val="EFF6C2"/>
    <a:srgbClr val="E1EE8D"/>
    <a:srgbClr val="FFFFFF"/>
    <a:srgbClr val="003366"/>
    <a:srgbClr val="006600"/>
    <a:srgbClr val="C6D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6" autoAdjust="0"/>
  </p:normalViewPr>
  <p:slideViewPr>
    <p:cSldViewPr snapToGrid="0">
      <p:cViewPr varScale="1">
        <p:scale>
          <a:sx n="109" d="100"/>
          <a:sy n="109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6" y="595946"/>
            <a:ext cx="9117367" cy="75346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954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2C9D9E-C0A6-4F4E-BFBC-B7306F0C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F19192F-3D4D-CA53-ACDC-2AAE10C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B62DE8-D89B-12D5-B046-9262A0E4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A4ABB-D3F5-CB4F-BAA7-E6910E3C7CD0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71FE35-F33B-A3EF-5598-CE894B54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B4CA0E1-AF87-71F9-5D42-0EE692C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82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062038"/>
            <a:ext cx="1817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8" b="78400"/>
          <a:stretch>
            <a:fillRect/>
          </a:stretch>
        </p:blipFill>
        <p:spPr bwMode="auto">
          <a:xfrm>
            <a:off x="8680450" y="0"/>
            <a:ext cx="35115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7"/>
          <p:cNvSpPr>
            <a:spLocks noChangeArrowheads="1"/>
          </p:cNvSpPr>
          <p:nvPr userDrawn="1"/>
        </p:nvSpPr>
        <p:spPr bwMode="auto">
          <a:xfrm>
            <a:off x="859363" y="588300"/>
            <a:ext cx="8804275" cy="7064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pt-BR" u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7" r="76480"/>
          <a:stretch/>
        </p:blipFill>
        <p:spPr bwMode="auto">
          <a:xfrm>
            <a:off x="0" y="4243526"/>
            <a:ext cx="2867487" cy="26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Cl2sX839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1051491" y="2542977"/>
            <a:ext cx="57023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3600" u="none" dirty="0">
                <a:solidFill>
                  <a:srgbClr val="122F56"/>
                </a:solidFill>
                <a:latin typeface="+mn-lt"/>
              </a:rPr>
              <a:t>A </a:t>
            </a:r>
            <a:r>
              <a:rPr lang="pt-BR" altLang="pt-BR" sz="3600" u="none" dirty="0" smtClean="0">
                <a:solidFill>
                  <a:srgbClr val="122F56"/>
                </a:solidFill>
                <a:latin typeface="+mn-lt"/>
              </a:rPr>
              <a:t>Acreditação </a:t>
            </a:r>
            <a:r>
              <a:rPr lang="pt-BR" altLang="pt-BR" sz="3600" u="none" dirty="0">
                <a:solidFill>
                  <a:srgbClr val="122F56"/>
                </a:solidFill>
                <a:latin typeface="+mn-lt"/>
              </a:rPr>
              <a:t>como </a:t>
            </a:r>
            <a:r>
              <a:rPr lang="pt-BR" altLang="pt-BR" sz="3600" u="none" dirty="0" smtClean="0">
                <a:solidFill>
                  <a:srgbClr val="122F56"/>
                </a:solidFill>
                <a:latin typeface="+mn-lt"/>
              </a:rPr>
              <a:t>Ferramenta </a:t>
            </a:r>
            <a:r>
              <a:rPr lang="pt-BR" altLang="pt-BR" sz="3600" u="none" dirty="0">
                <a:solidFill>
                  <a:srgbClr val="122F56"/>
                </a:solidFill>
                <a:latin typeface="+mn-lt"/>
              </a:rPr>
              <a:t>de </a:t>
            </a:r>
            <a:r>
              <a:rPr lang="pt-BR" altLang="pt-BR" sz="3600" u="none" dirty="0" smtClean="0">
                <a:solidFill>
                  <a:srgbClr val="122F56"/>
                </a:solidFill>
                <a:latin typeface="+mn-lt"/>
              </a:rPr>
              <a:t>Credibilidade </a:t>
            </a:r>
            <a:r>
              <a:rPr lang="pt-BR" altLang="pt-BR" sz="3600" u="none" dirty="0">
                <a:solidFill>
                  <a:srgbClr val="122F56"/>
                </a:solidFill>
                <a:latin typeface="+mn-lt"/>
              </a:rPr>
              <a:t>em Segurança Pública</a:t>
            </a:r>
          </a:p>
        </p:txBody>
      </p:sp>
      <p:sp>
        <p:nvSpPr>
          <p:cNvPr id="5" name="CaixaDeTexto 10"/>
          <p:cNvSpPr txBox="1">
            <a:spLocks noChangeArrowheads="1"/>
          </p:cNvSpPr>
          <p:nvPr/>
        </p:nvSpPr>
        <p:spPr bwMode="auto">
          <a:xfrm>
            <a:off x="2525917" y="4896266"/>
            <a:ext cx="53868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pt-BR" sz="2000" u="none" dirty="0">
                <a:solidFill>
                  <a:srgbClr val="8AAC31"/>
                </a:solidFill>
                <a:latin typeface="+mn-lt"/>
              </a:rPr>
              <a:t>Sandra Magalhães Saraiva</a:t>
            </a:r>
          </a:p>
          <a:p>
            <a:r>
              <a:rPr lang="pt-BR" altLang="pt-BR" sz="2000" u="none" dirty="0">
                <a:solidFill>
                  <a:srgbClr val="8AAC31"/>
                </a:solidFill>
                <a:latin typeface="+mn-lt"/>
              </a:rPr>
              <a:t>Chefe do Setor de Suporte Administrativo da Acreditação</a:t>
            </a:r>
          </a:p>
          <a:p>
            <a:r>
              <a:rPr lang="pt-BR" altLang="pt-BR" sz="2000" u="none" dirty="0">
                <a:solidFill>
                  <a:srgbClr val="8AAC31"/>
                </a:solidFill>
                <a:latin typeface="+mn-lt"/>
              </a:rPr>
              <a:t>Sesad/Cgcre/Inmetro</a:t>
            </a:r>
          </a:p>
        </p:txBody>
      </p:sp>
      <p:sp>
        <p:nvSpPr>
          <p:cNvPr id="6" name="CaixaDeTexto 11"/>
          <p:cNvSpPr txBox="1">
            <a:spLocks noChangeArrowheads="1"/>
          </p:cNvSpPr>
          <p:nvPr/>
        </p:nvSpPr>
        <p:spPr bwMode="auto">
          <a:xfrm>
            <a:off x="914400" y="2235200"/>
            <a:ext cx="1870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400" u="none" dirty="0" smtClean="0">
                <a:solidFill>
                  <a:srgbClr val="122F56"/>
                </a:solidFill>
                <a:latin typeface="+mn-lt"/>
              </a:rPr>
              <a:t>26 de outubro </a:t>
            </a:r>
            <a:r>
              <a:rPr lang="pt-BR" altLang="pt-BR" sz="1400" u="none" dirty="0">
                <a:solidFill>
                  <a:srgbClr val="122F56"/>
                </a:solidFill>
                <a:latin typeface="+mn-lt"/>
              </a:rPr>
              <a:t>de 2023</a:t>
            </a:r>
          </a:p>
        </p:txBody>
      </p:sp>
    </p:spTree>
    <p:extLst>
      <p:ext uri="{BB962C8B-B14F-4D97-AF65-F5344CB8AC3E}">
        <p14:creationId xmlns:p14="http://schemas.microsoft.com/office/powerpoint/2010/main" val="19926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Reconhecimento </a:t>
            </a:r>
            <a:r>
              <a:rPr lang="pt-BR" altLang="pt-BR" dirty="0" smtClean="0"/>
              <a:t>Internacional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05" y="1930840"/>
            <a:ext cx="7699915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Reconhecimento </a:t>
            </a:r>
            <a:r>
              <a:rPr lang="pt-BR" altLang="pt-BR" dirty="0" smtClean="0"/>
              <a:t>Internacional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48000" y="26903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kern="0" dirty="0">
                <a:solidFill>
                  <a:srgbClr val="122F56"/>
                </a:solidFill>
                <a:cs typeface="Arial" panose="020B0604020202020204" pitchFamily="34" charset="0"/>
              </a:rPr>
              <a:t>A Cgcre mantém acordos com organizações de países em todo o mundo. Estes acordos são reconhecidos por outros organismos de acreditação através de reconhecimento mútuo e acordos de reconhecimento multilaterais.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37351" y="1753965"/>
            <a:ext cx="8229600" cy="5318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pt-BR" u="none" kern="0" dirty="0">
                <a:solidFill>
                  <a:srgbClr val="122F56"/>
                </a:solidFill>
                <a:effectLst/>
                <a:latin typeface="+mn-lt"/>
              </a:rPr>
              <a:t>Acordos </a:t>
            </a:r>
            <a:r>
              <a:rPr lang="pt-BR" u="none" kern="0" dirty="0" smtClean="0">
                <a:solidFill>
                  <a:srgbClr val="122F56"/>
                </a:solidFill>
                <a:effectLst/>
                <a:latin typeface="+mn-lt"/>
              </a:rPr>
              <a:t>Internacionais</a:t>
            </a:r>
            <a:endParaRPr lang="pt-BR" u="none" kern="0" dirty="0">
              <a:solidFill>
                <a:srgbClr val="122F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9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497941"/>
            <a:ext cx="8922498" cy="851465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Benefícios da </a:t>
            </a:r>
            <a:r>
              <a:rPr lang="pt-BR" altLang="pt-BR" dirty="0" smtClean="0"/>
              <a:t>Acreditação </a:t>
            </a:r>
            <a:r>
              <a:rPr lang="pt-BR" altLang="pt-BR" dirty="0"/>
              <a:t>e </a:t>
            </a:r>
            <a:br>
              <a:rPr lang="pt-BR" altLang="pt-BR" dirty="0"/>
            </a:br>
            <a:r>
              <a:rPr lang="pt-BR" altLang="pt-BR" dirty="0"/>
              <a:t>dos </a:t>
            </a:r>
            <a:r>
              <a:rPr lang="pt-BR" altLang="pt-BR" dirty="0" smtClean="0"/>
              <a:t>Acordos </a:t>
            </a:r>
            <a:r>
              <a:rPr lang="pt-BR" altLang="pt-BR" dirty="0"/>
              <a:t>de </a:t>
            </a:r>
            <a:r>
              <a:rPr lang="pt-BR" altLang="pt-BR" dirty="0" smtClean="0"/>
              <a:t>Reconhecimento</a:t>
            </a:r>
            <a:endParaRPr lang="pt-BR" alt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499811" y="2052056"/>
            <a:ext cx="8707437" cy="3843338"/>
            <a:chOff x="395288" y="2559050"/>
            <a:chExt cx="8707437" cy="3843338"/>
          </a:xfrm>
        </p:grpSpPr>
        <p:pic>
          <p:nvPicPr>
            <p:cNvPr id="7" name="Imagem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38" y="2667000"/>
              <a:ext cx="1309687" cy="206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0"/>
            <p:cNvSpPr/>
            <p:nvPr/>
          </p:nvSpPr>
          <p:spPr>
            <a:xfrm>
              <a:off x="696913" y="2774950"/>
              <a:ext cx="1997075" cy="5937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Imparcialidade</a:t>
              </a:r>
            </a:p>
          </p:txBody>
        </p:sp>
        <p:sp>
          <p:nvSpPr>
            <p:cNvPr id="9" name="Rounded Rectangle 70"/>
            <p:cNvSpPr/>
            <p:nvPr/>
          </p:nvSpPr>
          <p:spPr>
            <a:xfrm>
              <a:off x="5570538" y="2586038"/>
              <a:ext cx="1998662" cy="5937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Transparência</a:t>
              </a:r>
            </a:p>
          </p:txBody>
        </p:sp>
        <p:sp>
          <p:nvSpPr>
            <p:cNvPr id="10" name="Rounded Rectangle 70"/>
            <p:cNvSpPr/>
            <p:nvPr/>
          </p:nvSpPr>
          <p:spPr>
            <a:xfrm>
              <a:off x="5543550" y="3390900"/>
              <a:ext cx="2251075" cy="90011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8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Aceitação de resultados em outros países</a:t>
              </a:r>
            </a:p>
          </p:txBody>
        </p:sp>
        <p:sp>
          <p:nvSpPr>
            <p:cNvPr id="11" name="Rounded Rectangle 70"/>
            <p:cNvSpPr/>
            <p:nvPr/>
          </p:nvSpPr>
          <p:spPr>
            <a:xfrm>
              <a:off x="4538663" y="5110163"/>
              <a:ext cx="2846387" cy="12922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 dirty="0"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BR" sz="16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Redução da necessidade dos reguladores empregarem pessoal de auditoria e a eliminação de auditorias duplicadas</a:t>
              </a:r>
            </a:p>
            <a:p>
              <a:pPr algn="ctr">
                <a:defRPr/>
              </a:pPr>
              <a:endParaRPr lang="pt-BR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Rounded Rectangle 70"/>
            <p:cNvSpPr/>
            <p:nvPr/>
          </p:nvSpPr>
          <p:spPr>
            <a:xfrm>
              <a:off x="1471613" y="5110163"/>
              <a:ext cx="2446337" cy="105568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 dirty="0"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BR" sz="18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Auxílio ao controle dos regulamentadores</a:t>
              </a:r>
            </a:p>
            <a:p>
              <a:pPr algn="ctr">
                <a:defRPr/>
              </a:pPr>
              <a:endParaRPr lang="pt-BR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ounded Rectangle 70"/>
            <p:cNvSpPr/>
            <p:nvPr/>
          </p:nvSpPr>
          <p:spPr>
            <a:xfrm>
              <a:off x="395288" y="3884613"/>
              <a:ext cx="2298700" cy="987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 dirty="0"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BR" sz="180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Conformidade nos produtos e serviços</a:t>
              </a:r>
            </a:p>
            <a:p>
              <a:pPr algn="ctr">
                <a:defRPr/>
              </a:pPr>
              <a:endParaRPr lang="pt-BR" sz="1800" dirty="0">
                <a:latin typeface="Arial Narrow" panose="020B0606020202030204" pitchFamily="34" charset="0"/>
              </a:endParaRPr>
            </a:p>
          </p:txBody>
        </p:sp>
        <p:pic>
          <p:nvPicPr>
            <p:cNvPr id="14" name="Picture 2" descr="http://www.iaac.org.mx/images/IAAC%20logo%20N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425" y="4764088"/>
              <a:ext cx="148431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Resultado de imagem para ACREDITAÃÃ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6" r="18230"/>
            <a:stretch>
              <a:fillRect/>
            </a:stretch>
          </p:blipFill>
          <p:spPr bwMode="auto">
            <a:xfrm>
              <a:off x="3044825" y="2559050"/>
              <a:ext cx="2301875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Acordos de </a:t>
            </a:r>
            <a:r>
              <a:rPr lang="pt-BR" altLang="pt-BR" dirty="0" smtClean="0"/>
              <a:t>Reconhecimento Mútuo</a:t>
            </a:r>
            <a:endParaRPr lang="pt-BR" alt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2511960" y="1762125"/>
            <a:ext cx="8502650" cy="4064961"/>
            <a:chOff x="2511960" y="1762125"/>
            <a:chExt cx="8502650" cy="4064961"/>
          </a:xfrm>
        </p:grpSpPr>
        <p:sp>
          <p:nvSpPr>
            <p:cNvPr id="17" name="Espaço Reservado para Conteúdo 2"/>
            <p:cNvSpPr txBox="1">
              <a:spLocks/>
            </p:cNvSpPr>
            <p:nvPr/>
          </p:nvSpPr>
          <p:spPr>
            <a:xfrm>
              <a:off x="2511960" y="2576481"/>
              <a:ext cx="5997575" cy="2032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FFCC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FF"/>
                </a:buClr>
                <a:buChar char="•"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  <a:defRPr/>
              </a:pPr>
              <a:r>
                <a:rPr lang="pt-BR" sz="2400" b="0" i="1" u="none" kern="0" dirty="0">
                  <a:solidFill>
                    <a:srgbClr val="122F56"/>
                  </a:solidFill>
                  <a:cs typeface="Arial" panose="020B0604020202020204" pitchFamily="34" charset="0"/>
                </a:rPr>
                <a:t>Estes acordos permitem que produtos possam atravessar fronteiras mais facilmente e diminui a necessidade de reavaliação e duplicação de ensaios pelas autoridades reguladoras e/ou clientes</a:t>
              </a: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2574961" y="1762125"/>
              <a:ext cx="5175250" cy="40163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2000" u="none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VANTAGENS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535" y="2399152"/>
              <a:ext cx="250507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2638960" y="4903756"/>
              <a:ext cx="837565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0" i="1" u="none" kern="0" dirty="0">
                  <a:solidFill>
                    <a:srgbClr val="122F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Geram economia para as empresas exportadoras devido a não necessidade de realizações de reensaio e novas certificações nos países  para o qual se destinam.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8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Símbolo/ Marca da Acreditação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925716" y="1567458"/>
            <a:ext cx="9184287" cy="5015029"/>
            <a:chOff x="250825" y="1447800"/>
            <a:chExt cx="9184287" cy="5015029"/>
          </a:xfrm>
        </p:grpSpPr>
        <p:sp>
          <p:nvSpPr>
            <p:cNvPr id="9" name="Espaço Reservado para Conteúdo 2"/>
            <p:cNvSpPr txBox="1">
              <a:spLocks/>
            </p:cNvSpPr>
            <p:nvPr/>
          </p:nvSpPr>
          <p:spPr>
            <a:xfrm>
              <a:off x="252412" y="1885669"/>
              <a:ext cx="6769100" cy="79216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FFCC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FF"/>
                </a:buClr>
                <a:buChar char="•"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FFC000"/>
                </a:buClr>
                <a:buFont typeface="Wingdings" pitchFamily="2" charset="2"/>
                <a:buChar char="ü"/>
                <a:defRPr/>
              </a:pPr>
              <a:r>
                <a:rPr lang="pt-BR" sz="2800" b="0" i="1" u="none" kern="0" dirty="0">
                  <a:solidFill>
                    <a:srgbClr val="122F56"/>
                  </a:solidFill>
                  <a:cs typeface="Aharoni" pitchFamily="2" charset="-79"/>
                </a:rPr>
                <a:t>Utilizada pelo Organismo de Acreditação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 flipH="1">
              <a:off x="395288" y="1447800"/>
              <a:ext cx="6192837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200" i="1" u="none" dirty="0">
                  <a:solidFill>
                    <a:srgbClr val="006600"/>
                  </a:solidFill>
                  <a:latin typeface="+mj-lt"/>
                </a:rPr>
                <a:t>Marca da Acreditação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flipH="1">
              <a:off x="363273" y="3861615"/>
              <a:ext cx="6192838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200" i="1" u="none" dirty="0">
                  <a:solidFill>
                    <a:srgbClr val="006600"/>
                  </a:solidFill>
                  <a:latin typeface="+mj-lt"/>
                </a:rPr>
                <a:t>Símbolo da Acreditação</a:t>
              </a:r>
            </a:p>
          </p:txBody>
        </p:sp>
        <p:sp>
          <p:nvSpPr>
            <p:cNvPr id="12" name="Espaço Reservado para Conteúdo 2"/>
            <p:cNvSpPr txBox="1">
              <a:spLocks/>
            </p:cNvSpPr>
            <p:nvPr/>
          </p:nvSpPr>
          <p:spPr>
            <a:xfrm>
              <a:off x="250825" y="4314826"/>
              <a:ext cx="8621572" cy="79216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FFCC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FF"/>
                </a:buClr>
                <a:buChar char="•"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FFC000"/>
                </a:buClr>
                <a:buFont typeface="Wingdings" pitchFamily="2" charset="2"/>
                <a:buChar char="ü"/>
                <a:defRPr/>
              </a:pPr>
              <a:r>
                <a:rPr lang="pt-BR" sz="2800" b="0" i="1" u="none" kern="0" dirty="0">
                  <a:solidFill>
                    <a:srgbClr val="122F56"/>
                  </a:solidFill>
                  <a:cs typeface="Aharoni" pitchFamily="2" charset="-79"/>
                </a:rPr>
                <a:t>Utilizado pelo Organismo de Avaliação da Conformidade </a:t>
              </a:r>
              <a:r>
                <a:rPr lang="pt-BR" sz="2800" b="0" i="1" u="none" kern="0" dirty="0" smtClean="0">
                  <a:solidFill>
                    <a:srgbClr val="122F56"/>
                  </a:solidFill>
                  <a:cs typeface="Aharoni" pitchFamily="2" charset="-79"/>
                </a:rPr>
                <a:t>Acreditado</a:t>
              </a:r>
              <a:endParaRPr lang="pt-BR" sz="2800" b="0" i="1" u="none" kern="0" dirty="0">
                <a:solidFill>
                  <a:srgbClr val="122F56"/>
                </a:solidFill>
                <a:cs typeface="Aharoni" pitchFamily="2" charset="-79"/>
              </a:endParaRPr>
            </a:p>
          </p:txBody>
        </p:sp>
        <p:pic>
          <p:nvPicPr>
            <p:cNvPr id="13" name="Picture 4" descr="Interface gráfica do usuário, Texto, Aplicativo&#10;&#10;Descrição gerada automaticamen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6" t="36520" r="62454" b="43517"/>
            <a:stretch>
              <a:fillRect/>
            </a:stretch>
          </p:blipFill>
          <p:spPr bwMode="auto">
            <a:xfrm>
              <a:off x="1728702" y="2426548"/>
              <a:ext cx="134302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3"/>
            <p:cNvSpPr txBox="1">
              <a:spLocks noChangeArrowheads="1"/>
            </p:cNvSpPr>
            <p:nvPr/>
          </p:nvSpPr>
          <p:spPr bwMode="auto">
            <a:xfrm>
              <a:off x="3369998" y="2639087"/>
              <a:ext cx="208924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 sz="1400" u="none" dirty="0">
                  <a:solidFill>
                    <a:srgbClr val="122F56"/>
                  </a:solidFill>
                  <a:latin typeface="+mn-lt"/>
                  <a:cs typeface="Times New Roman" panose="02020603050405020304" pitchFamily="18" charset="0"/>
                </a:rPr>
                <a:t>Marca ou representação gráfica para identificar a Cgcre</a:t>
              </a:r>
            </a:p>
          </p:txBody>
        </p:sp>
        <p:pic>
          <p:nvPicPr>
            <p:cNvPr id="15" name="Picture 3" descr="Interface gráfica do usuário, Texto, Aplicativo&#10;&#10;Descrição gerada automaticam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5" t="44170" r="20476" b="24113"/>
            <a:stretch>
              <a:fillRect/>
            </a:stretch>
          </p:blipFill>
          <p:spPr bwMode="auto">
            <a:xfrm>
              <a:off x="4836125" y="4897554"/>
              <a:ext cx="4598987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4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Esquemas de </a:t>
            </a:r>
            <a:r>
              <a:rPr lang="pt-BR" altLang="pt-BR" dirty="0" smtClean="0"/>
              <a:t>Acreditação</a:t>
            </a:r>
            <a:endParaRPr lang="pt-BR" alt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2042499" y="1529186"/>
            <a:ext cx="8272463" cy="4933948"/>
            <a:chOff x="476250" y="1628775"/>
            <a:chExt cx="8272463" cy="4933948"/>
          </a:xfrm>
        </p:grpSpPr>
        <p:grpSp>
          <p:nvGrpSpPr>
            <p:cNvPr id="17" name="Grupo 4"/>
            <p:cNvGrpSpPr>
              <a:grpSpLocks/>
            </p:cNvGrpSpPr>
            <p:nvPr/>
          </p:nvGrpSpPr>
          <p:grpSpPr bwMode="auto">
            <a:xfrm>
              <a:off x="476250" y="1628775"/>
              <a:ext cx="8272463" cy="1439863"/>
              <a:chOff x="476346" y="3316922"/>
              <a:chExt cx="8667654" cy="1393095"/>
            </a:xfrm>
          </p:grpSpPr>
          <p:sp>
            <p:nvSpPr>
              <p:cNvPr id="27" name="Rectangle 2"/>
              <p:cNvSpPr>
                <a:spLocks noChangeArrowheads="1"/>
              </p:cNvSpPr>
              <p:nvPr/>
            </p:nvSpPr>
            <p:spPr bwMode="auto">
              <a:xfrm>
                <a:off x="476346" y="3316922"/>
                <a:ext cx="4321352" cy="39934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  <a:defRPr/>
                </a:pPr>
                <a:r>
                  <a:rPr lang="pt-BR" sz="2000" u="none" dirty="0">
                    <a:ea typeface="Tahoma" pitchFamily="34" charset="0"/>
                    <a:cs typeface="Tahoma" pitchFamily="34" charset="0"/>
                  </a:rPr>
                  <a:t>Sistemas de Gestão</a:t>
                </a:r>
              </a:p>
            </p:txBody>
          </p:sp>
          <p:sp>
            <p:nvSpPr>
              <p:cNvPr id="28" name="CaixaDeTexto 8"/>
              <p:cNvSpPr txBox="1">
                <a:spLocks noChangeArrowheads="1"/>
              </p:cNvSpPr>
              <p:nvPr/>
            </p:nvSpPr>
            <p:spPr bwMode="auto">
              <a:xfrm>
                <a:off x="719572" y="3786687"/>
                <a:ext cx="842442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Foco: Práticas gerenciais e Processos de trabalho  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Norma ABNT NBR ISO/IEC 17021-1 + Regras do esquema de certificação 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- 15 escopos: ISO 9001, ISO 14001, ISO 45001, ISO </a:t>
                </a:r>
                <a:r>
                  <a:rPr lang="pt-BR" altLang="pt-BR" sz="1800" b="0" u="none" dirty="0" smtClean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37001 etc.</a:t>
                </a:r>
                <a:endParaRPr lang="pt-BR" altLang="pt-BR" sz="1800" b="0" u="none" dirty="0">
                  <a:solidFill>
                    <a:srgbClr val="122F56"/>
                  </a:solidFill>
                  <a:latin typeface="+mn-lt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Grupo 2"/>
            <p:cNvGrpSpPr>
              <a:grpSpLocks/>
            </p:cNvGrpSpPr>
            <p:nvPr/>
          </p:nvGrpSpPr>
          <p:grpSpPr bwMode="auto">
            <a:xfrm>
              <a:off x="476250" y="3073400"/>
              <a:ext cx="8137525" cy="1363663"/>
              <a:chOff x="476346" y="1947609"/>
              <a:chExt cx="8667654" cy="1324601"/>
            </a:xfrm>
          </p:grpSpPr>
          <p:sp>
            <p:nvSpPr>
              <p:cNvPr id="25" name="CaixaDeTexto 1"/>
              <p:cNvSpPr txBox="1">
                <a:spLocks noChangeArrowheads="1"/>
              </p:cNvSpPr>
              <p:nvPr/>
            </p:nvSpPr>
            <p:spPr bwMode="auto">
              <a:xfrm>
                <a:off x="719572" y="2348880"/>
                <a:ext cx="842442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Foco: Processo produtivo + Ensaio  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Norma ABNT NBR ISO/IEC 17065 + Regras do esquema de certificação 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Escopos Regulamentados: Brinquedos, </a:t>
                </a:r>
                <a:r>
                  <a:rPr lang="pt-BR" altLang="pt-BR" sz="1800" b="0" u="none" dirty="0" err="1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Eletromédicos</a:t>
                </a:r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, LED, Orgânicos etc.</a:t>
                </a:r>
              </a:p>
            </p:txBody>
          </p:sp>
          <p:sp>
            <p:nvSpPr>
              <p:cNvPr id="26" name="Rectangle 2"/>
              <p:cNvSpPr>
                <a:spLocks noChangeArrowheads="1"/>
              </p:cNvSpPr>
              <p:nvPr/>
            </p:nvSpPr>
            <p:spPr bwMode="auto">
              <a:xfrm>
                <a:off x="476346" y="1947609"/>
                <a:ext cx="4320300" cy="40092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  <a:defRPr/>
                </a:pPr>
                <a:r>
                  <a:rPr lang="pt-BR" sz="2000" u="none" dirty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Produtos</a:t>
                </a:r>
              </a:p>
            </p:txBody>
          </p:sp>
        </p:grpSp>
        <p:grpSp>
          <p:nvGrpSpPr>
            <p:cNvPr id="19" name="Grupo 6"/>
            <p:cNvGrpSpPr>
              <a:grpSpLocks/>
            </p:cNvGrpSpPr>
            <p:nvPr/>
          </p:nvGrpSpPr>
          <p:grpSpPr bwMode="auto">
            <a:xfrm>
              <a:off x="476250" y="4481907"/>
              <a:ext cx="8056563" cy="1033066"/>
              <a:chOff x="473690" y="4698001"/>
              <a:chExt cx="8675739" cy="1033514"/>
            </a:xfrm>
          </p:grpSpPr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473690" y="4698001"/>
                <a:ext cx="4287439" cy="400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  <a:defRPr/>
                </a:pPr>
                <a:r>
                  <a:rPr lang="pt-BR" sz="2000" u="none" dirty="0">
                    <a:solidFill>
                      <a:schemeClr val="bg1"/>
                    </a:solidFill>
                  </a:rPr>
                  <a:t>Pessoas</a:t>
                </a:r>
              </a:p>
            </p:txBody>
          </p:sp>
          <p:sp>
            <p:nvSpPr>
              <p:cNvPr id="24" name="CaixaDeTexto 11"/>
              <p:cNvSpPr txBox="1">
                <a:spLocks noChangeArrowheads="1"/>
              </p:cNvSpPr>
              <p:nvPr/>
            </p:nvSpPr>
            <p:spPr bwMode="auto">
              <a:xfrm>
                <a:off x="725001" y="5085184"/>
                <a:ext cx="84244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Foco: Atividades profissionais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Norma ABNT NBR ISO/IEC 17024 + Regras do esquema de </a:t>
                </a:r>
                <a:r>
                  <a:rPr lang="pt-BR" altLang="pt-BR" sz="1800" b="0" u="none" dirty="0" smtClean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certificação</a:t>
                </a:r>
                <a:endParaRPr lang="pt-BR" altLang="pt-BR" sz="1800" b="0" u="none" dirty="0">
                  <a:solidFill>
                    <a:srgbClr val="122F56"/>
                  </a:solidFill>
                  <a:latin typeface="+mn-lt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0" name="Grupo 9"/>
            <p:cNvGrpSpPr>
              <a:grpSpLocks/>
            </p:cNvGrpSpPr>
            <p:nvPr/>
          </p:nvGrpSpPr>
          <p:grpSpPr bwMode="auto">
            <a:xfrm>
              <a:off x="476250" y="5507329"/>
              <a:ext cx="8272463" cy="1055394"/>
              <a:chOff x="471458" y="5722245"/>
              <a:chExt cx="8677971" cy="1056277"/>
            </a:xfrm>
          </p:grpSpPr>
          <p:sp>
            <p:nvSpPr>
              <p:cNvPr id="21" name="Rectangle 2"/>
              <p:cNvSpPr>
                <a:spLocks noChangeArrowheads="1"/>
              </p:cNvSpPr>
              <p:nvPr/>
            </p:nvSpPr>
            <p:spPr bwMode="auto">
              <a:xfrm>
                <a:off x="471458" y="5722245"/>
                <a:ext cx="4184943" cy="400385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  <a:defRPr/>
                </a:pPr>
                <a:r>
                  <a:rPr lang="pt-BR" sz="2000" u="none" dirty="0">
                    <a:solidFill>
                      <a:schemeClr val="bg1"/>
                    </a:solidFill>
                  </a:rPr>
                  <a:t>Validação/Verificação</a:t>
                </a:r>
              </a:p>
            </p:txBody>
          </p:sp>
          <p:sp>
            <p:nvSpPr>
              <p:cNvPr id="22" name="CaixaDeTexto 12"/>
              <p:cNvSpPr txBox="1">
                <a:spLocks noChangeArrowheads="1"/>
              </p:cNvSpPr>
              <p:nvPr/>
            </p:nvSpPr>
            <p:spPr bwMode="auto">
              <a:xfrm>
                <a:off x="725001" y="6132191"/>
                <a:ext cx="84244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Foco: Declaração de Emissões GHG</a:t>
                </a:r>
              </a:p>
              <a:p>
                <a:r>
                  <a:rPr lang="pt-BR" altLang="pt-BR" sz="1800" b="0" u="none" dirty="0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- Norma: ABNT ISO/IEC 17029, ABNT NBR ISO/IEC 14065 + PBGHG </a:t>
                </a:r>
                <a:r>
                  <a:rPr lang="pt-BR" altLang="pt-BR" sz="1800" b="0" u="none" dirty="0" err="1">
                    <a:solidFill>
                      <a:srgbClr val="122F56"/>
                    </a:solidFill>
                    <a:latin typeface="+mn-lt"/>
                    <a:cs typeface="Tahoma" panose="020B0604030504040204" pitchFamily="34" charset="0"/>
                  </a:rPr>
                  <a:t>Protocol</a:t>
                </a:r>
                <a:endParaRPr lang="pt-BR" altLang="pt-BR" sz="1800" b="0" u="none" dirty="0">
                  <a:solidFill>
                    <a:srgbClr val="122F56"/>
                  </a:solidFill>
                  <a:latin typeface="+mn-lt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8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Concessão da Acreditação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2639085" y="1644226"/>
            <a:ext cx="8578850" cy="4043581"/>
            <a:chOff x="457200" y="1544638"/>
            <a:chExt cx="8578850" cy="4043581"/>
          </a:xfrm>
        </p:grpSpPr>
        <p:sp>
          <p:nvSpPr>
            <p:cNvPr id="30" name="CaixaDeTexto 29"/>
            <p:cNvSpPr txBox="1"/>
            <p:nvPr/>
          </p:nvSpPr>
          <p:spPr>
            <a:xfrm flipH="1">
              <a:off x="477838" y="2138363"/>
              <a:ext cx="8188325" cy="1477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No escritório do OAC + testemunha de auditoria</a:t>
              </a:r>
            </a:p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Avaliação técnica do sistema de gestão </a:t>
              </a:r>
            </a:p>
            <a:p>
              <a:pPr marL="800100" lvl="1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Esquema de certificação, documentos, registros</a:t>
              </a:r>
            </a:p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Competência de pessoal </a:t>
              </a:r>
            </a:p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Análise de processos (após acreditado)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477838" y="1544638"/>
              <a:ext cx="1666875" cy="40005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2000" u="none" dirty="0">
                  <a:ea typeface="Tahoma" pitchFamily="34" charset="0"/>
                  <a:cs typeface="Tahoma" pitchFamily="34" charset="0"/>
                </a:rPr>
                <a:t>Avaliação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539750" y="4292600"/>
              <a:ext cx="5111750" cy="40005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2000" u="none" dirty="0">
                  <a:solidFill>
                    <a:schemeClr val="bg1"/>
                  </a:solidFill>
                </a:rPr>
                <a:t>Tratamento de Não Conformidades 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 flipH="1">
              <a:off x="457200" y="4941888"/>
              <a:ext cx="857885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u="none" dirty="0">
                  <a:solidFill>
                    <a:srgbClr val="122F56"/>
                  </a:solidFill>
                  <a:cs typeface="Arial" panose="020B0604020202020204" pitchFamily="34" charset="0"/>
                </a:rPr>
                <a:t>Análise técnica pelo OAC (causa-raiz, correção, ações  corretivas, abrangência)</a:t>
              </a:r>
            </a:p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u="none" dirty="0">
                  <a:solidFill>
                    <a:srgbClr val="122F56"/>
                  </a:solidFill>
                  <a:cs typeface="Arial" panose="020B0604020202020204" pitchFamily="34" charset="0"/>
                </a:rPr>
                <a:t>Prazo para fechamento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4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Concessão da Acreditação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29" y="1738766"/>
            <a:ext cx="836443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Concessão da Acreditação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886187" y="1608138"/>
            <a:ext cx="8580437" cy="4257080"/>
            <a:chOff x="519113" y="1608138"/>
            <a:chExt cx="8580437" cy="425708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921410" y="4247333"/>
              <a:ext cx="3787775" cy="4000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2000" b="1" u="none" dirty="0"/>
                <a:t>Supervisão e Reavaliação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 flipH="1">
              <a:off x="519113" y="2259013"/>
              <a:ext cx="8220075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Uma vez acreditado, o organismo pode estender sua Acreditação no esquema de acreditação concedido, mediante realização das etapas de Análise da Documentação adicional, e de Avaliação pela realização de testemunha de auditoria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 flipH="1">
              <a:off x="519113" y="4941888"/>
              <a:ext cx="8580437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  <a:defRPr/>
              </a:pPr>
              <a:r>
                <a:rPr lang="pt-BR" b="1" dirty="0">
                  <a:solidFill>
                    <a:srgbClr val="122F56"/>
                  </a:solidFill>
                  <a:cs typeface="Arial" panose="020B0604020202020204" pitchFamily="34" charset="0"/>
                </a:rPr>
                <a:t>Avaliação periódica in loco da eficácia do sistema de gestão implantado com análise dos processos de certificação, e realização de testemunha nos escopos acreditados, ao longo do Ciclo de Acreditação</a:t>
              </a: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668338" y="1608138"/>
              <a:ext cx="3398837" cy="400050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2000" u="none" dirty="0">
                  <a:solidFill>
                    <a:schemeClr val="bg1"/>
                  </a:solidFill>
                </a:rPr>
                <a:t>Extensão da Acreditação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6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Organismos Acreditados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386531" y="1425382"/>
            <a:ext cx="5788746" cy="3471762"/>
            <a:chOff x="476250" y="1481138"/>
            <a:chExt cx="5788746" cy="3471762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76250" y="1481138"/>
              <a:ext cx="5788746" cy="7080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pt-BR" sz="2000" b="1" u="none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Sistemas de Gestão: 150</a:t>
              </a:r>
            </a:p>
            <a:p>
              <a:pPr>
                <a:defRPr/>
              </a:pPr>
              <a:r>
                <a:rPr lang="pt-BR" sz="2000" b="1" u="none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	ABNT NBR ISO/IEC 17021-1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76250" y="2349453"/>
              <a:ext cx="5788746" cy="708025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pt-BR" sz="2000" b="1" u="none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Produtos: 118</a:t>
              </a:r>
            </a:p>
            <a:p>
              <a:pPr>
                <a:defRPr/>
              </a:pPr>
              <a:r>
                <a:rPr lang="pt-BR" sz="2000" b="1" u="none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	ABNT NBR ISO/IEC 17065</a:t>
              </a: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76250" y="3285036"/>
              <a:ext cx="5788746" cy="7080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pt-BR" sz="2000" b="1" u="none" dirty="0">
                  <a:solidFill>
                    <a:schemeClr val="bg1"/>
                  </a:solidFill>
                </a:rPr>
                <a:t>Pessoas: 10</a:t>
              </a:r>
            </a:p>
            <a:p>
              <a:pPr>
                <a:defRPr/>
              </a:pPr>
              <a:r>
                <a:rPr lang="pt-BR" sz="2000" b="1" u="none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	ABNT NBR </a:t>
              </a:r>
              <a:r>
                <a:rPr lang="pt-BR" sz="2000" b="1" u="none" dirty="0">
                  <a:solidFill>
                    <a:schemeClr val="bg1"/>
                  </a:solidFill>
                </a:rPr>
                <a:t>ISO/IEC 17024</a:t>
              </a: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76250" y="4244875"/>
              <a:ext cx="5788746" cy="708025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pt-BR" sz="2000" b="1" u="none" dirty="0">
                  <a:solidFill>
                    <a:schemeClr val="bg1"/>
                  </a:solidFill>
                </a:rPr>
                <a:t>Validação/Verificação: 16</a:t>
              </a:r>
            </a:p>
            <a:p>
              <a:pPr>
                <a:defRPr/>
              </a:pPr>
              <a:r>
                <a:rPr lang="pt-BR" sz="2000" b="1" u="none" dirty="0">
                  <a:solidFill>
                    <a:schemeClr val="bg1"/>
                  </a:solidFill>
                </a:rPr>
                <a:t>	ABNT NBR ISO 14065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86531" y="5072982"/>
            <a:ext cx="5788747" cy="708025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000" b="1" u="none" dirty="0" smtClean="0">
                <a:solidFill>
                  <a:schemeClr val="bg1"/>
                </a:solidFill>
                <a:latin typeface="Arial" pitchFamily="34" charset="0"/>
              </a:rPr>
              <a:t>Organismos de Inspeção: </a:t>
            </a:r>
            <a:r>
              <a:rPr lang="pt-BR" sz="2000" b="1" u="none" dirty="0" smtClean="0">
                <a:solidFill>
                  <a:schemeClr val="bg1"/>
                </a:solidFill>
                <a:latin typeface="Arial" pitchFamily="34" charset="0"/>
              </a:rPr>
              <a:t>897</a:t>
            </a:r>
            <a:endParaRPr lang="pt-BR" sz="2000" b="1" u="none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pt-BR" sz="2000" b="1" u="none" dirty="0">
                <a:solidFill>
                  <a:schemeClr val="bg1"/>
                </a:solidFill>
                <a:latin typeface="Arial" pitchFamily="34" charset="0"/>
              </a:rPr>
              <a:t>	ABNT NBR </a:t>
            </a:r>
            <a:r>
              <a:rPr lang="pt-BR" sz="2000" b="1" u="none" dirty="0" smtClean="0">
                <a:solidFill>
                  <a:schemeClr val="bg1"/>
                </a:solidFill>
                <a:latin typeface="Arial" pitchFamily="34" charset="0"/>
              </a:rPr>
              <a:t>ISO/IEC 17020</a:t>
            </a:r>
            <a:endParaRPr lang="pt-BR" sz="20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386531" y="5941436"/>
            <a:ext cx="5788748" cy="707886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000" b="1" u="none" dirty="0" smtClean="0">
                <a:solidFill>
                  <a:schemeClr val="bg1"/>
                </a:solidFill>
                <a:latin typeface="Arial" pitchFamily="34" charset="0"/>
              </a:rPr>
              <a:t>Laboratórios de ensaios/ calibração: 1834</a:t>
            </a:r>
            <a:endParaRPr lang="pt-BR" sz="2000" b="1" u="none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pt-BR" sz="2000" b="1" u="none" dirty="0">
                <a:solidFill>
                  <a:schemeClr val="bg1"/>
                </a:solidFill>
                <a:latin typeface="Arial" pitchFamily="34" charset="0"/>
              </a:rPr>
              <a:t>	ABNT NBR </a:t>
            </a:r>
            <a:r>
              <a:rPr lang="pt-BR" sz="2000" b="1" u="none" dirty="0" smtClean="0">
                <a:solidFill>
                  <a:schemeClr val="bg1"/>
                </a:solidFill>
                <a:latin typeface="Arial" pitchFamily="34" charset="0"/>
              </a:rPr>
              <a:t>ISO/IEC 17025</a:t>
            </a:r>
            <a:endParaRPr lang="pt-BR" sz="20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25541" y="1935703"/>
            <a:ext cx="86148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pt-BR" altLang="pt-BR" sz="2000" b="0" u="none" dirty="0">
                <a:solidFill>
                  <a:srgbClr val="122F56"/>
                </a:solidFill>
                <a:latin typeface="Calibri" panose="020F0502020204030204" pitchFamily="34" charset="0"/>
              </a:rPr>
              <a:t>Atestação realizada por terceira parte, relativa a um organismo de avaliação da </a:t>
            </a:r>
            <a:r>
              <a:rPr lang="pt-BR" altLang="pt-BR" sz="2000" b="0" u="none" dirty="0" smtClean="0">
                <a:solidFill>
                  <a:srgbClr val="122F56"/>
                </a:solidFill>
                <a:latin typeface="Calibri" panose="020F0502020204030204" pitchFamily="34" charset="0"/>
              </a:rPr>
              <a:t>conformidade (OAC) </a:t>
            </a:r>
            <a:r>
              <a:rPr lang="pt-BR" altLang="pt-BR" sz="2000" b="0" u="none" dirty="0">
                <a:solidFill>
                  <a:srgbClr val="122F56"/>
                </a:solidFill>
                <a:latin typeface="Calibri" panose="020F0502020204030204" pitchFamily="34" charset="0"/>
              </a:rPr>
              <a:t>(4.2), exprimindo demonstração formal de sua competência, imparcialidade e operação consistentes na execução de atividades específicas de avaliação da conformidade.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025541" y="1479675"/>
            <a:ext cx="6018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2000" u="none" dirty="0">
                <a:solidFill>
                  <a:srgbClr val="122F56"/>
                </a:solidFill>
                <a:latin typeface="Calibri" panose="020F0502020204030204" pitchFamily="34" charset="0"/>
              </a:rPr>
              <a:t>Acreditação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25541" y="3979519"/>
            <a:ext cx="879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pt-BR" altLang="pt-BR" sz="2000" b="0" u="none" dirty="0">
                <a:solidFill>
                  <a:srgbClr val="122F56"/>
                </a:solidFill>
                <a:latin typeface="Calibri" panose="020F0502020204030204" pitchFamily="34" charset="0"/>
              </a:rPr>
              <a:t>Organismo com autoridade, que realiza a acreditação.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025541" y="3539867"/>
            <a:ext cx="601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2000" u="none" dirty="0">
                <a:solidFill>
                  <a:srgbClr val="122F56"/>
                </a:solidFill>
                <a:latin typeface="Calibri" panose="020F0502020204030204" pitchFamily="34" charset="0"/>
              </a:rPr>
              <a:t>Organismo de acreditação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418888" y="4755584"/>
            <a:ext cx="7399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pt-BR" altLang="pt-BR" sz="1600" b="0" u="none" dirty="0">
                <a:solidFill>
                  <a:srgbClr val="122F56"/>
                </a:solidFill>
                <a:latin typeface="Calibri" panose="020F0502020204030204" pitchFamily="34" charset="0"/>
              </a:rPr>
              <a:t>Nota 1: A autoridade de um organismo de acreditação pode ser derivada do </a:t>
            </a:r>
            <a:r>
              <a:rPr lang="pt-BR" altLang="pt-BR" sz="1600" b="0" u="none" dirty="0" smtClean="0">
                <a:solidFill>
                  <a:srgbClr val="122F56"/>
                </a:solidFill>
                <a:latin typeface="Calibri" panose="020F0502020204030204" pitchFamily="34" charset="0"/>
              </a:rPr>
              <a:t>governo federal, </a:t>
            </a:r>
            <a:r>
              <a:rPr lang="pt-BR" altLang="pt-BR" sz="1600" b="0" u="none" dirty="0">
                <a:solidFill>
                  <a:srgbClr val="122F56"/>
                </a:solidFill>
                <a:latin typeface="Calibri" panose="020F0502020204030204" pitchFamily="34" charset="0"/>
              </a:rPr>
              <a:t>autoridades públicas, contratos, aceitação no mercado ou proprietários de esquemas.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43725" y="6088067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https://www.youtube.com/watch?v=yqKCw6VcbQk</a:t>
            </a: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://www.youtube.com/watch?v=eXCl2sX839k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8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</a:t>
            </a:r>
            <a:r>
              <a:rPr lang="pt-BR" altLang="pt-BR" dirty="0" smtClean="0"/>
              <a:t>Produtos </a:t>
            </a:r>
            <a:r>
              <a:rPr lang="pt-BR" altLang="pt-BR" dirty="0"/>
              <a:t>na </a:t>
            </a:r>
            <a:r>
              <a:rPr lang="pt-BR" altLang="pt-BR" dirty="0" smtClean="0"/>
              <a:t>Área </a:t>
            </a:r>
            <a:r>
              <a:rPr lang="pt-BR" altLang="pt-BR" dirty="0"/>
              <a:t>de Segurança e Defesa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840619" y="3435915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Subescopos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Arma de Fogo de Alma Lisa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Pistola e Revólver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Fuzil e Carabina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Metralhadoras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_tradnl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E-266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5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859873" y="3185957"/>
            <a:ext cx="84248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Subescopos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Cartuchos para uso comercial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 complementar: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 </a:t>
            </a:r>
            <a:r>
              <a:rPr lang="en-US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SAAMI </a:t>
            </a:r>
            <a:r>
              <a:rPr lang="en-US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Technical Committee Manual Volume II</a:t>
            </a:r>
          </a:p>
          <a:p>
            <a:endParaRPr lang="en-US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Cartucho não-letal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Cartucho menos-letal </a:t>
            </a:r>
          </a:p>
          <a:p>
            <a:r>
              <a: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_tradnl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Norma </a:t>
            </a:r>
            <a:r>
              <a: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 Fabricante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9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066957" y="3200526"/>
            <a:ext cx="7905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Subescopos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Granada não-letal com princípio ativo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Granada menos-letal com princípio ativo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</a:t>
            </a:r>
          </a:p>
          <a:p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	NEBT/T E-321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1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931154" y="3164312"/>
            <a:ext cx="7905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 err="1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Espargidor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/Spray – Agente Ativo Guerra Química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E-324,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M-258,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Mil-STD-331C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,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ASTM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3069,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OECD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métodos 403, 404, e 405, e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4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M-226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8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352" y="2974188"/>
            <a:ext cx="7905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 err="1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Espargidor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/Spray – Agente Ativo Pimenta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E-324 e NEB/T M-258;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MIL-C-46409D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;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MIL-A-2550B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MIL-STD-636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;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ANSI/SAAMI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; e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E-267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578067" y="3164312"/>
            <a:ext cx="86377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 err="1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Espargidor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 Manual de Agente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Pimenta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de-DE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de-DE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E-324 e </a:t>
            </a:r>
            <a:endParaRPr lang="de-DE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de-DE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de-DE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M-258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4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958314" y="3091885"/>
            <a:ext cx="7905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Projétil de arma leve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ANSI/SAAMI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;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E-267;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</a:t>
            </a:r>
          </a:p>
          <a:p>
            <a:pPr lvl="3"/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Norma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 Fabricante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6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750085" y="3073777"/>
            <a:ext cx="84810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Fogos de Artifício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de-DE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NEB/T </a:t>
            </a:r>
            <a:r>
              <a:rPr lang="de-DE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M-251 e </a:t>
            </a:r>
            <a:endParaRPr lang="de-DE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de-DE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REG/T </a:t>
            </a:r>
            <a:r>
              <a:rPr lang="de-DE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02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867780" y="3245793"/>
            <a:ext cx="7905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Coletes à Prova de Balas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 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NIJ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Standard 0101.04</a:t>
            </a:r>
            <a:endParaRPr lang="de-DE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0345C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0345C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0345C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5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976422" y="2983243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Coletes à Prova de Instrumentos Perfurantes e/ou cortantes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NIJ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Standard 0115.00</a:t>
            </a:r>
          </a:p>
          <a:p>
            <a:endParaRPr lang="de-DE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2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67406" y="1782485"/>
            <a:ext cx="8785225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400" b="1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Acreditação</a:t>
            </a: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é o processo pelo qual a Cgcre/Inmetro avalia se um organismo de avaliação da conformidade (OAC) possui competência técnica para desempenhar suas atividades”.</a:t>
            </a:r>
          </a:p>
          <a:p>
            <a:pPr algn="just">
              <a:spcBef>
                <a:spcPts val="600"/>
              </a:spcBef>
              <a:defRPr/>
            </a:pP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400" b="1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Organismo de avaliação da conformidade (OAC)</a:t>
            </a: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é a </a:t>
            </a:r>
            <a:r>
              <a:rPr lang="pt-BR" sz="2400" dirty="0" smtClean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organização que </a:t>
            </a: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verifica se um produto, processo, sistema, pessoa, inventário, projeto, empresa, etc. atende </a:t>
            </a:r>
            <a:r>
              <a:rPr lang="pt-BR" sz="2400" dirty="0" smtClean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requisitos </a:t>
            </a:r>
            <a:r>
              <a:rPr lang="pt-BR" sz="2400" dirty="0">
                <a:solidFill>
                  <a:srgbClr val="122F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estabelecidos em normas técnicas e/ou regulamentos”.</a:t>
            </a:r>
            <a:endParaRPr lang="pt-BR" sz="2400" b="0" u="none" dirty="0">
              <a:solidFill>
                <a:srgbClr val="122F5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3" b="10969"/>
          <a:stretch/>
        </p:blipFill>
        <p:spPr bwMode="auto">
          <a:xfrm>
            <a:off x="2595224" y="4607511"/>
            <a:ext cx="9144000" cy="168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958315" y="3209579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Capacetes Balísticos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Documentos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complementares: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l-PL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NIJ </a:t>
            </a:r>
            <a:r>
              <a:rPr lang="pl-P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Standard 0106.01 e </a:t>
            </a:r>
            <a:endParaRPr lang="pt-BR" altLang="pt-BR" u="none" dirty="0" smtClean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lvl="3"/>
            <a:r>
              <a:rPr lang="pl-PL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NIJ </a:t>
            </a:r>
            <a:r>
              <a:rPr lang="pl-P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Standard 0108.01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endParaRPr lang="de-DE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786299" y="3291060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Blindagens Balísticas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ABNT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NBR 15000:2005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de-DE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856521" y="3164312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Carabina de Pressão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ASTM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F589-12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de-DE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9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856521" y="3282007"/>
            <a:ext cx="79057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Escudo Balístico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NIJ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Standard 0108.01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de-DE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1 - Produtos Controlados pelo Exército – PCE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189-EME, de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18/08/2020</a:t>
              </a:r>
              <a:endParaRPr lang="pt-BR" altLang="pt-BR" sz="200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683908" y="3318220"/>
            <a:ext cx="86008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AINM - Arma Eletroeletrônica de Incapacitação Neuromuscular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NT-SENASP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nº 002/2020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 Pública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Pró-Segurança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 MJSP </a:t>
              </a:r>
              <a:r>
                <a:rPr lang="pt-BR" altLang="pt-BR" sz="2000" b="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420,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20/05/2022</a:t>
              </a:r>
              <a:endParaRPr lang="pt-BR" altLang="pt-BR" sz="2000" b="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5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949260" y="3209579"/>
            <a:ext cx="83651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Armas portáteis - carabinas e fuzis de emprego na segurança pública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NT-SENASP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nº 004/2021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 Pública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Pró-Segurança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 MJSP </a:t>
              </a:r>
              <a:r>
                <a:rPr lang="pt-BR" altLang="pt-BR" sz="2000" b="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420,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20/05/2022</a:t>
              </a:r>
              <a:endParaRPr lang="pt-BR" altLang="pt-BR" sz="2000" b="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9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813458" y="3345381"/>
            <a:ext cx="854262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Coletes de Proteção Balística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NT-SENASP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nº 003/2021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 Pública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Pró-Segurança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 MJSP </a:t>
              </a:r>
              <a:r>
                <a:rPr lang="pt-BR" altLang="pt-BR" sz="2000" b="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420,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20/05/2022</a:t>
              </a:r>
              <a:endParaRPr lang="pt-BR" altLang="pt-BR" sz="2000" b="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1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661392" y="3444970"/>
            <a:ext cx="86233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Pistolas calibre 9x19 mm e .40 S&amp;W para utilização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policial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NT-SENASP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nº 001/2020</a:t>
            </a: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44344" y="1402622"/>
            <a:ext cx="9240392" cy="1410244"/>
            <a:chOff x="1044344" y="1402622"/>
            <a:chExt cx="9240392" cy="1410244"/>
          </a:xfrm>
        </p:grpSpPr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 Pública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Pró-Segurança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 MJSP </a:t>
              </a:r>
              <a:r>
                <a:rPr lang="pt-BR" altLang="pt-BR" sz="2000" b="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420,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20/05/2022</a:t>
              </a:r>
              <a:endParaRPr lang="pt-BR" altLang="pt-BR" sz="2000" b="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337" y="615636"/>
            <a:ext cx="8922498" cy="733770"/>
          </a:xfrm>
        </p:spPr>
        <p:txBody>
          <a:bodyPr>
            <a:normAutofit/>
          </a:bodyPr>
          <a:lstStyle/>
          <a:p>
            <a:r>
              <a:rPr lang="pt-BR" altLang="pt-BR" dirty="0"/>
              <a:t>Escopos de Produtos na Área de Segurança e Defesa</a:t>
            </a:r>
            <a:endParaRPr lang="pt-BR" alt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623767" y="3327747"/>
            <a:ext cx="866096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u="none" dirty="0" err="1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Subescopo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pt-BR" altLang="pt-BR" u="none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Armas portáteis - submetralhadora de emprego na segurança pública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Documento 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complementar: </a:t>
            </a:r>
          </a:p>
          <a:p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altLang="pt-BR" u="none" dirty="0" smtClean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	NT-SENASP </a:t>
            </a:r>
            <a:r>
              <a:rPr lang="pt-BR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rPr>
              <a:t>nº 005/2022</a:t>
            </a:r>
            <a:endParaRPr lang="pt-BR" altLang="pt-BR" dirty="0">
              <a:solidFill>
                <a:srgbClr val="122F56"/>
              </a:solidFill>
              <a:latin typeface="+mn-lt"/>
              <a:cs typeface="Arial" panose="020B0604020202020204" pitchFamily="34" charset="0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  <a:p>
            <a:endParaRPr lang="pt-BR" altLang="pt-BR" dirty="0">
              <a:solidFill>
                <a:srgbClr val="122F56"/>
              </a:solidFill>
              <a:latin typeface="+mn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44344" y="1475049"/>
            <a:ext cx="9240392" cy="1410244"/>
            <a:chOff x="1044344" y="1402622"/>
            <a:chExt cx="9240392" cy="1410244"/>
          </a:xfrm>
        </p:grpSpPr>
        <p:sp>
          <p:nvSpPr>
            <p:cNvPr id="4" name="CaixaDeTexto 1"/>
            <p:cNvSpPr txBox="1">
              <a:spLocks noChangeArrowheads="1"/>
            </p:cNvSpPr>
            <p:nvPr/>
          </p:nvSpPr>
          <p:spPr bwMode="auto">
            <a:xfrm>
              <a:off x="1334057" y="2004953"/>
              <a:ext cx="8950679" cy="807913"/>
            </a:xfrm>
            <a:prstGeom prst="rect">
              <a:avLst/>
            </a:prstGeom>
            <a:solidFill>
              <a:srgbClr val="EFF6C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s-ES_tradnl" altLang="pt-BR" u="none" dirty="0" err="1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Escopo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: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pt-BR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 Pública - </a:t>
              </a:r>
              <a:r>
                <a:rPr lang="es-ES_tradnl" altLang="pt-BR" sz="2000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Pró-Segurança</a:t>
              </a:r>
              <a:r>
                <a:rPr lang="es-ES_tradnl" altLang="pt-BR" sz="200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s-ES_tradnl" altLang="pt-BR" sz="200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Portaria MJSP </a:t>
              </a:r>
              <a:r>
                <a:rPr lang="pt-BR" altLang="pt-BR" sz="2000" b="0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nº 420, </a:t>
              </a:r>
              <a:r>
                <a:rPr lang="pt-BR" altLang="pt-BR" sz="2000" b="0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20/05/2022</a:t>
              </a:r>
              <a:endParaRPr lang="pt-BR" altLang="pt-BR" sz="2000" b="0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" name="CaixaDeTexto 1"/>
            <p:cNvSpPr txBox="1">
              <a:spLocks noChangeArrowheads="1"/>
            </p:cNvSpPr>
            <p:nvPr/>
          </p:nvSpPr>
          <p:spPr bwMode="auto">
            <a:xfrm>
              <a:off x="1044344" y="1402622"/>
              <a:ext cx="8950681" cy="461665"/>
            </a:xfrm>
            <a:prstGeom prst="rect">
              <a:avLst/>
            </a:prstGeom>
            <a:solidFill>
              <a:srgbClr val="E1EE8D"/>
            </a:solidFill>
            <a:ln>
              <a:noFill/>
            </a:ln>
            <a:effectLst/>
            <a:scene3d>
              <a:camera prst="perspectiveFront"/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wrap="square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s-ES_tradnl" altLang="pt-BR" u="none" dirty="0" err="1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Família</a:t>
              </a:r>
              <a:r>
                <a:rPr lang="es-ES_tradnl" altLang="pt-BR" u="none" dirty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 - GRUPO 19 - SEGURANÇA E </a:t>
              </a:r>
              <a:r>
                <a:rPr lang="es-ES_tradnl" altLang="pt-BR" u="none" dirty="0" smtClean="0">
                  <a:solidFill>
                    <a:srgbClr val="122F56"/>
                  </a:solidFill>
                  <a:latin typeface="+mn-lt"/>
                  <a:cs typeface="Arial" panose="020B0604020202020204" pitchFamily="34" charset="0"/>
                </a:rPr>
                <a:t>DEFESA</a:t>
              </a:r>
              <a:endParaRPr lang="es-ES_tradnl" altLang="pt-BR" u="none" dirty="0">
                <a:solidFill>
                  <a:srgbClr val="122F56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7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F4E105E-F37D-D6B5-1CD9-B2CD131F4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6" r="14732"/>
          <a:stretch/>
        </p:blipFill>
        <p:spPr>
          <a:xfrm>
            <a:off x="6452698" y="799798"/>
            <a:ext cx="2943498" cy="525840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44B6B3D-201A-1CCF-1210-C73A599C5A9C}"/>
              </a:ext>
            </a:extLst>
          </p:cNvPr>
          <p:cNvGrpSpPr/>
          <p:nvPr/>
        </p:nvGrpSpPr>
        <p:grpSpPr>
          <a:xfrm>
            <a:off x="2144412" y="2072103"/>
            <a:ext cx="2877833" cy="2713795"/>
            <a:chOff x="2410630" y="1365910"/>
            <a:chExt cx="2877833" cy="271379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BDFDB61F-7F1F-1BB7-9BC2-D0EE78255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77"/>
            <a:stretch/>
          </p:blipFill>
          <p:spPr>
            <a:xfrm>
              <a:off x="2410630" y="2361234"/>
              <a:ext cx="2877833" cy="171847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F36CEB80-9B6E-1CF3-D524-5F1C5A38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2022" y="1365910"/>
              <a:ext cx="1575048" cy="804587"/>
            </a:xfrm>
            <a:prstGeom prst="rect">
              <a:avLst/>
            </a:prstGeom>
          </p:spPr>
        </p:pic>
      </p:grp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77BCFE68-91EA-95BD-C2DE-9B5F58C6F2CF}"/>
              </a:ext>
            </a:extLst>
          </p:cNvPr>
          <p:cNvCxnSpPr>
            <a:cxnSpLocks/>
          </p:cNvCxnSpPr>
          <p:nvPr/>
        </p:nvCxnSpPr>
        <p:spPr>
          <a:xfrm>
            <a:off x="5671595" y="1316620"/>
            <a:ext cx="0" cy="4224760"/>
          </a:xfrm>
          <a:prstGeom prst="line">
            <a:avLst/>
          </a:prstGeom>
          <a:ln>
            <a:solidFill>
              <a:srgbClr val="12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6" name="Imagem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95" y="2051648"/>
            <a:ext cx="82899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</a:t>
            </a:r>
            <a:endParaRPr lang="pt-BR" dirty="0"/>
          </a:p>
        </p:txBody>
      </p:sp>
      <p:sp>
        <p:nvSpPr>
          <p:cNvPr id="3" name="Isosceles Triangle 8"/>
          <p:cNvSpPr/>
          <p:nvPr/>
        </p:nvSpPr>
        <p:spPr>
          <a:xfrm>
            <a:off x="2581752" y="1349406"/>
            <a:ext cx="7200800" cy="4536504"/>
          </a:xfrm>
          <a:prstGeom prst="triangle">
            <a:avLst/>
          </a:prstGeom>
          <a:solidFill>
            <a:srgbClr val="004080"/>
          </a:solidFill>
          <a:ln w="25400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800" b="0" u="none" kern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4131184" y="2724404"/>
            <a:ext cx="4103687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800" b="0" u="none" kern="0">
              <a:solidFill>
                <a:srgbClr val="FFFFFF"/>
              </a:solidFill>
              <a:latin typeface="Arial"/>
              <a:ea typeface="宋体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123121" y="4308729"/>
            <a:ext cx="6119813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800" b="0" u="none" kern="0">
              <a:solidFill>
                <a:srgbClr val="FFFFFF"/>
              </a:solidFill>
              <a:latin typeface="Arial"/>
              <a:ea typeface="宋体" charset="-122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5342446" y="1995742"/>
            <a:ext cx="168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600" u="none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1" hangingPunct="1"/>
            <a:r>
              <a:rPr lang="en-GB" altLang="en-US" sz="1600" u="none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ACREDITAÇÃO</a:t>
            </a: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4099434" y="3565779"/>
            <a:ext cx="416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 u="none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ORGANISMOS DE AVALIAÇÃO DA CONFORMIDADE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896234" y="5239004"/>
            <a:ext cx="5146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 u="none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PRODUTOS E FORNECEDORES DE SERVIÇOS 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8806371" y="1852867"/>
            <a:ext cx="1103313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200" b="0" u="none" ker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Avaliação de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200" b="0" u="none" ker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Pares</a:t>
            </a:r>
          </a:p>
        </p:txBody>
      </p:sp>
      <p:cxnSp>
        <p:nvCxnSpPr>
          <p:cNvPr id="10" name="Straight Arrow Connector 15"/>
          <p:cNvCxnSpPr>
            <a:cxnSpLocks noChangeShapeType="1"/>
            <a:stCxn id="4" idx="0"/>
            <a:endCxn id="4" idx="2"/>
          </p:cNvCxnSpPr>
          <p:nvPr/>
        </p:nvCxnSpPr>
        <p:spPr bwMode="auto">
          <a:xfrm>
            <a:off x="6182234" y="2724404"/>
            <a:ext cx="0" cy="6477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6"/>
          <p:cNvCxnSpPr>
            <a:cxnSpLocks noChangeShapeType="1"/>
            <a:stCxn id="5" idx="0"/>
          </p:cNvCxnSpPr>
          <p:nvPr/>
        </p:nvCxnSpPr>
        <p:spPr bwMode="auto">
          <a:xfrm>
            <a:off x="6182234" y="4308729"/>
            <a:ext cx="0" cy="6477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7"/>
          <p:cNvCxnSpPr>
            <a:cxnSpLocks noChangeShapeType="1"/>
            <a:stCxn id="9" idx="1"/>
          </p:cNvCxnSpPr>
          <p:nvPr/>
        </p:nvCxnSpPr>
        <p:spPr bwMode="auto">
          <a:xfrm flipH="1">
            <a:off x="6758496" y="2083054"/>
            <a:ext cx="2047875" cy="127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589846" y="5885117"/>
            <a:ext cx="5113338" cy="514350"/>
            <a:chOff x="1763688" y="5291916"/>
            <a:chExt cx="5112568" cy="720080"/>
          </a:xfrm>
        </p:grpSpPr>
        <p:cxnSp>
          <p:nvCxnSpPr>
            <p:cNvPr id="14" name="Straight Arrow Connector 19"/>
            <p:cNvCxnSpPr>
              <a:cxnSpLocks noChangeShapeType="1"/>
            </p:cNvCxnSpPr>
            <p:nvPr/>
          </p:nvCxnSpPr>
          <p:spPr bwMode="auto">
            <a:xfrm>
              <a:off x="1763688" y="5291916"/>
              <a:ext cx="0" cy="72008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0"/>
            <p:cNvCxnSpPr>
              <a:cxnSpLocks noChangeShapeType="1"/>
            </p:cNvCxnSpPr>
            <p:nvPr/>
          </p:nvCxnSpPr>
          <p:spPr bwMode="auto">
            <a:xfrm>
              <a:off x="4355685" y="5291916"/>
              <a:ext cx="0" cy="72008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1"/>
            <p:cNvCxnSpPr>
              <a:cxnSpLocks noChangeShapeType="1"/>
            </p:cNvCxnSpPr>
            <p:nvPr/>
          </p:nvCxnSpPr>
          <p:spPr bwMode="auto">
            <a:xfrm>
              <a:off x="6876256" y="5291916"/>
              <a:ext cx="0" cy="72008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8558721" y="2860929"/>
            <a:ext cx="1863725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200" b="0" u="none" ker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Normas Internacionais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8234871" y="4415092"/>
            <a:ext cx="2719388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200" b="0" u="none" kern="0" dirty="0" err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Normas</a:t>
            </a:r>
            <a:r>
              <a:rPr lang="en-GB" altLang="en-US" sz="1200" b="0" u="none" kern="0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/ </a:t>
            </a:r>
            <a:r>
              <a:rPr lang="en-GB" altLang="en-US" sz="1200" b="0" u="none" kern="0" dirty="0" err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Requisitos</a:t>
            </a:r>
            <a:r>
              <a:rPr lang="en-GB" altLang="en-US" sz="1200" b="0" u="none" kern="0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altLang="en-US" sz="1200" b="0" u="none" kern="0" dirty="0" err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Regulatórios</a:t>
            </a:r>
            <a:r>
              <a:rPr lang="en-GB" altLang="en-US" sz="1200" b="0" u="none" kern="0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en-GB" altLang="en-US" sz="1200" b="0" u="none" kern="0" dirty="0" err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Critério</a:t>
            </a:r>
            <a:r>
              <a:rPr lang="en-GB" altLang="en-US" sz="1200" b="0" u="none" kern="0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en-GB" altLang="en-US" sz="1200" b="0" u="none" kern="0" dirty="0" err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Esquema</a:t>
            </a:r>
            <a:endParaRPr lang="en-GB" altLang="en-US" sz="1200" b="0" u="none" kern="0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Straight Arrow Connector 24"/>
          <p:cNvCxnSpPr>
            <a:cxnSpLocks noChangeShapeType="1"/>
            <a:stCxn id="17" idx="1"/>
          </p:cNvCxnSpPr>
          <p:nvPr/>
        </p:nvCxnSpPr>
        <p:spPr bwMode="auto">
          <a:xfrm flipH="1" flipV="1">
            <a:off x="6182234" y="2999042"/>
            <a:ext cx="2376487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25"/>
          <p:cNvCxnSpPr>
            <a:cxnSpLocks noChangeShapeType="1"/>
            <a:stCxn id="18" idx="1"/>
          </p:cNvCxnSpPr>
          <p:nvPr/>
        </p:nvCxnSpPr>
        <p:spPr bwMode="auto">
          <a:xfrm flipH="1">
            <a:off x="6182234" y="4645279"/>
            <a:ext cx="2052637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7"/>
          <p:cNvSpPr txBox="1">
            <a:spLocks noChangeArrowheads="1"/>
          </p:cNvSpPr>
          <p:nvPr/>
        </p:nvSpPr>
        <p:spPr bwMode="auto">
          <a:xfrm>
            <a:off x="2797684" y="6461379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u="none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GOVERNO</a:t>
            </a:r>
          </a:p>
        </p:txBody>
      </p:sp>
      <p:sp>
        <p:nvSpPr>
          <p:cNvPr id="22" name="TextBox 48"/>
          <p:cNvSpPr txBox="1">
            <a:spLocks noChangeArrowheads="1"/>
          </p:cNvSpPr>
          <p:nvPr/>
        </p:nvSpPr>
        <p:spPr bwMode="auto">
          <a:xfrm>
            <a:off x="5478971" y="6461379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u="none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CONSUMIDORES</a:t>
            </a: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7982459" y="6451854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u="none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COMPRADORES</a:t>
            </a: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4083559" y="5958142"/>
            <a:ext cx="1412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pt-BR" sz="1600" u="none">
                <a:solidFill>
                  <a:srgbClr val="3C8C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CONFIANÇA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6334634" y="5958142"/>
            <a:ext cx="1787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pt-BR" sz="1600" u="none">
                <a:solidFill>
                  <a:srgbClr val="3C8C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CREDIBILIDADE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8784146" y="5958142"/>
            <a:ext cx="1265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pt-BR" sz="1600" u="none">
                <a:solidFill>
                  <a:srgbClr val="3C8C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GARANTIA</a:t>
            </a:r>
          </a:p>
        </p:txBody>
      </p:sp>
    </p:spTree>
    <p:extLst>
      <p:ext uri="{BB962C8B-B14F-4D97-AF65-F5344CB8AC3E}">
        <p14:creationId xmlns:p14="http://schemas.microsoft.com/office/powerpoint/2010/main" val="3171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Organismo Acreditador: Cgcre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0960" y="1456208"/>
            <a:ext cx="7877743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65125" indent="-365125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altLang="pt-BR" sz="2800" b="0" u="none" dirty="0">
                <a:solidFill>
                  <a:srgbClr val="122F56"/>
                </a:solidFill>
                <a:latin typeface="+mn-lt"/>
              </a:rPr>
              <a:t>O Decreto nº 6.275, de 28 de novembro de 2007, estabelece que compete à </a:t>
            </a:r>
            <a:r>
              <a:rPr lang="pt-BR" altLang="pt-BR" sz="2800" b="0" u="none" dirty="0" smtClean="0">
                <a:solidFill>
                  <a:srgbClr val="122F56"/>
                </a:solidFill>
                <a:latin typeface="+mn-lt"/>
              </a:rPr>
              <a:t>Coordenação-Geral </a:t>
            </a:r>
            <a:r>
              <a:rPr lang="pt-BR" altLang="pt-BR" sz="2800" b="0" u="none" dirty="0">
                <a:solidFill>
                  <a:srgbClr val="122F56"/>
                </a:solidFill>
                <a:latin typeface="+mn-lt"/>
              </a:rPr>
              <a:t>de </a:t>
            </a:r>
            <a:r>
              <a:rPr lang="pt-BR" altLang="pt-BR" sz="2800" b="0" u="none" dirty="0" smtClean="0">
                <a:solidFill>
                  <a:srgbClr val="122F56"/>
                </a:solidFill>
                <a:latin typeface="+mn-lt"/>
              </a:rPr>
              <a:t>Acreditação (</a:t>
            </a:r>
            <a:r>
              <a:rPr lang="pt-BR" altLang="pt-BR" sz="2800" b="0" u="none" dirty="0" err="1" smtClean="0">
                <a:solidFill>
                  <a:srgbClr val="122F56"/>
                </a:solidFill>
                <a:latin typeface="+mn-lt"/>
              </a:rPr>
              <a:t>Cgcre</a:t>
            </a:r>
            <a:r>
              <a:rPr lang="pt-BR" altLang="pt-BR" sz="2800" b="0" u="none" dirty="0" smtClean="0">
                <a:solidFill>
                  <a:srgbClr val="122F56"/>
                </a:solidFill>
                <a:latin typeface="+mn-lt"/>
              </a:rPr>
              <a:t>) </a:t>
            </a:r>
            <a:r>
              <a:rPr lang="pt-BR" altLang="pt-BR" sz="2800" b="0" u="none" dirty="0">
                <a:solidFill>
                  <a:srgbClr val="122F56"/>
                </a:solidFill>
                <a:latin typeface="+mn-lt"/>
              </a:rPr>
              <a:t>do Inmetro </a:t>
            </a:r>
            <a:r>
              <a:rPr lang="pt-BR" altLang="pt-BR" sz="2800" b="0" u="none" dirty="0" smtClean="0">
                <a:solidFill>
                  <a:srgbClr val="122F56"/>
                </a:solidFill>
                <a:latin typeface="+mn-lt"/>
              </a:rPr>
              <a:t>atuar </a:t>
            </a:r>
            <a:r>
              <a:rPr lang="pt-BR" altLang="pt-BR" sz="2800" b="0" u="none" dirty="0">
                <a:solidFill>
                  <a:srgbClr val="122F56"/>
                </a:solidFill>
                <a:latin typeface="+mn-lt"/>
              </a:rPr>
              <a:t>como organismo de acreditação de organismos de avaliação da conformidade. </a:t>
            </a:r>
          </a:p>
          <a:p>
            <a:pPr algn="just">
              <a:spcBef>
                <a:spcPct val="50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Char char="ü"/>
            </a:pPr>
            <a:endParaRPr lang="pt-BR" altLang="pt-BR" sz="2800" b="0" u="none" dirty="0">
              <a:solidFill>
                <a:srgbClr val="122F56"/>
              </a:solidFill>
              <a:latin typeface="+mn-lt"/>
            </a:endParaRPr>
          </a:p>
          <a:p>
            <a:pPr algn="just">
              <a:spcBef>
                <a:spcPct val="50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altLang="pt-BR" sz="2800" b="0" u="none" dirty="0">
                <a:solidFill>
                  <a:srgbClr val="122F56"/>
                </a:solidFill>
                <a:latin typeface="+mn-lt"/>
              </a:rPr>
              <a:t>A Cgcre é, portanto, dentro da estrutura organizacional do Inmetro, a unidade organizacional principal que tem total responsabilidade e autoridade sobre todos os aspectos referentes à acreditação, incluindo as decisões de acreditação. </a:t>
            </a:r>
          </a:p>
        </p:txBody>
      </p:sp>
    </p:spTree>
    <p:extLst>
      <p:ext uri="{BB962C8B-B14F-4D97-AF65-F5344CB8AC3E}">
        <p14:creationId xmlns:p14="http://schemas.microsoft.com/office/powerpoint/2010/main" val="40025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Tahoma" panose="020B0604030504040204" pitchFamily="34" charset="0"/>
                <a:cs typeface="Tahoma" panose="020B0604030504040204" pitchFamily="34" charset="0"/>
              </a:rPr>
              <a:t>Estrutura </a:t>
            </a:r>
            <a:r>
              <a:rPr lang="pt-BR" alt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Organizacional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/>
          </a:p>
        </p:txBody>
      </p:sp>
      <p:grpSp>
        <p:nvGrpSpPr>
          <p:cNvPr id="5" name="Grupo 3"/>
          <p:cNvGrpSpPr>
            <a:grpSpLocks/>
          </p:cNvGrpSpPr>
          <p:nvPr/>
        </p:nvGrpSpPr>
        <p:grpSpPr bwMode="auto">
          <a:xfrm>
            <a:off x="2017588" y="2044181"/>
            <a:ext cx="7475537" cy="3719512"/>
            <a:chOff x="500063" y="1733550"/>
            <a:chExt cx="7848244" cy="362580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574121" y="3814658"/>
              <a:ext cx="193922" cy="36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BR" altLang="pt-BR" sz="1800" u="none">
                <a:latin typeface="Arial" panose="020B0604020202020204" pitchFamily="34" charset="0"/>
              </a:endParaRPr>
            </a:p>
          </p:txBody>
        </p:sp>
        <p:cxnSp>
          <p:nvCxnSpPr>
            <p:cNvPr id="7" name="_s1143"/>
            <p:cNvCxnSpPr>
              <a:cxnSpLocks noChangeShapeType="1"/>
            </p:cNvCxnSpPr>
            <p:nvPr/>
          </p:nvCxnSpPr>
          <p:spPr bwMode="auto">
            <a:xfrm rot="10800000">
              <a:off x="4157663" y="2123249"/>
              <a:ext cx="2819400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146"/>
            <p:cNvCxnSpPr>
              <a:cxnSpLocks noChangeShapeType="1"/>
            </p:cNvCxnSpPr>
            <p:nvPr/>
          </p:nvCxnSpPr>
          <p:spPr bwMode="auto">
            <a:xfrm rot="5400000" flipH="1" flipV="1">
              <a:off x="1013083" y="4475207"/>
              <a:ext cx="365099" cy="1588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146"/>
            <p:cNvCxnSpPr>
              <a:cxnSpLocks noChangeShapeType="1"/>
            </p:cNvCxnSpPr>
            <p:nvPr/>
          </p:nvCxnSpPr>
          <p:spPr bwMode="auto">
            <a:xfrm rot="-5400000">
              <a:off x="2310095" y="4647498"/>
              <a:ext cx="666159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143"/>
            <p:cNvCxnSpPr>
              <a:cxnSpLocks noChangeShapeType="1"/>
            </p:cNvCxnSpPr>
            <p:nvPr/>
          </p:nvCxnSpPr>
          <p:spPr bwMode="auto">
            <a:xfrm rot="10800000">
              <a:off x="2890827" y="3726899"/>
              <a:ext cx="2736000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143"/>
            <p:cNvCxnSpPr>
              <a:cxnSpLocks noChangeShapeType="1"/>
            </p:cNvCxnSpPr>
            <p:nvPr/>
          </p:nvCxnSpPr>
          <p:spPr bwMode="auto">
            <a:xfrm flipH="1">
              <a:off x="4157663" y="2964886"/>
              <a:ext cx="1469164" cy="174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147"/>
            <p:cNvCxnSpPr>
              <a:cxnSpLocks noChangeShapeType="1"/>
            </p:cNvCxnSpPr>
            <p:nvPr/>
          </p:nvCxnSpPr>
          <p:spPr bwMode="auto">
            <a:xfrm rot="-5400000">
              <a:off x="1727251" y="1921775"/>
              <a:ext cx="1900138" cy="2960688"/>
            </a:xfrm>
            <a:prstGeom prst="bentConnector3">
              <a:avLst>
                <a:gd name="adj1" fmla="val 2509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153"/>
            <p:cNvSpPr>
              <a:spLocks noChangeArrowheads="1"/>
            </p:cNvSpPr>
            <p:nvPr/>
          </p:nvSpPr>
          <p:spPr bwMode="auto">
            <a:xfrm>
              <a:off x="5505467" y="2628577"/>
              <a:ext cx="1340096" cy="60877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333399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Setor de Suporte Administrativo</a:t>
              </a:r>
            </a:p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 SESAD</a:t>
              </a:r>
            </a:p>
          </p:txBody>
        </p:sp>
        <p:sp>
          <p:nvSpPr>
            <p:cNvPr id="14" name="_s1153"/>
            <p:cNvSpPr>
              <a:spLocks noChangeArrowheads="1"/>
            </p:cNvSpPr>
            <p:nvPr/>
          </p:nvSpPr>
          <p:spPr bwMode="auto">
            <a:xfrm>
              <a:off x="5148519" y="3485277"/>
              <a:ext cx="1676671" cy="66547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333399"/>
              </a:solidFill>
              <a:prstDash val="dash"/>
              <a:miter lim="800000"/>
              <a:headEnd/>
              <a:tailEnd/>
            </a:ln>
            <a:effectLst>
              <a:outerShdw dist="71842" dir="18900000" algn="ctr" rotWithShape="0">
                <a:srgbClr val="333399"/>
              </a:outerShdw>
            </a:effectLst>
          </p:spPr>
          <p:txBody>
            <a:bodyPr lIns="1100" tIns="5400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Coordenação da Qualidade  </a:t>
              </a:r>
            </a:p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CQ</a:t>
              </a:r>
            </a:p>
          </p:txBody>
        </p:sp>
        <p:sp>
          <p:nvSpPr>
            <p:cNvPr id="15" name="_s1152"/>
            <p:cNvSpPr>
              <a:spLocks noChangeArrowheads="1"/>
            </p:cNvSpPr>
            <p:nvPr/>
          </p:nvSpPr>
          <p:spPr bwMode="auto">
            <a:xfrm>
              <a:off x="1895996" y="3433053"/>
              <a:ext cx="1161726" cy="589380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333399"/>
              </a:solidFill>
              <a:prstDash val="dash"/>
              <a:miter lim="800000"/>
              <a:headEnd/>
              <a:tailEnd/>
            </a:ln>
            <a:effectLst>
              <a:outerShdw dist="71842" dir="18900000" algn="ctr" rotWithShape="0">
                <a:srgbClr val="333399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ts val="900"/>
                </a:spcBef>
              </a:pPr>
              <a:r>
                <a:rPr lang="pt-BR" altLang="pt-BR" sz="1800" u="none">
                  <a:solidFill>
                    <a:srgbClr val="000066"/>
                  </a:solidFill>
                  <a:latin typeface="Calibri" panose="020F0502020204030204" pitchFamily="34" charset="0"/>
                </a:rPr>
                <a:t>Assessores </a:t>
              </a:r>
            </a:p>
          </p:txBody>
        </p:sp>
        <p:cxnSp>
          <p:nvCxnSpPr>
            <p:cNvPr id="16" name="_s1146"/>
            <p:cNvCxnSpPr>
              <a:cxnSpLocks noChangeShapeType="1"/>
            </p:cNvCxnSpPr>
            <p:nvPr/>
          </p:nvCxnSpPr>
          <p:spPr bwMode="auto">
            <a:xfrm>
              <a:off x="4157663" y="4083609"/>
              <a:ext cx="0" cy="504983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_s1151"/>
            <p:cNvSpPr>
              <a:spLocks noChangeArrowheads="1"/>
            </p:cNvSpPr>
            <p:nvPr/>
          </p:nvSpPr>
          <p:spPr bwMode="auto">
            <a:xfrm>
              <a:off x="3485808" y="4546160"/>
              <a:ext cx="1253237" cy="81319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1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Divisão de Desenvolvimento de Programas de Acreditação</a:t>
              </a:r>
            </a:p>
            <a:p>
              <a:pPr algn="ctr"/>
              <a:r>
                <a:rPr lang="pt-BR" altLang="pt-BR" sz="1100" u="none">
                  <a:solidFill>
                    <a:srgbClr val="000066"/>
                  </a:solidFill>
                  <a:latin typeface="Calibri" panose="020F0502020204030204" pitchFamily="34" charset="0"/>
                </a:rPr>
                <a:t> DIDAC</a:t>
              </a:r>
            </a:p>
          </p:txBody>
        </p:sp>
        <p:sp>
          <p:nvSpPr>
            <p:cNvPr id="18" name="_s1153"/>
            <p:cNvSpPr>
              <a:spLocks noChangeArrowheads="1"/>
            </p:cNvSpPr>
            <p:nvPr/>
          </p:nvSpPr>
          <p:spPr bwMode="auto">
            <a:xfrm>
              <a:off x="6977191" y="1824568"/>
              <a:ext cx="1371116" cy="60430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FF9933"/>
              </a:solidFill>
              <a:miter lim="800000"/>
              <a:headEnd/>
              <a:tailEnd/>
            </a:ln>
            <a:effectLst>
              <a:outerShdw dist="71842" dir="18900000" algn="ctr" rotWithShape="0">
                <a:srgbClr val="FF9933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Conselho de Acreditação</a:t>
              </a:r>
            </a:p>
            <a:p>
              <a:pPr algn="ctr"/>
              <a:r>
                <a:rPr lang="pt-BR" altLang="pt-BR" sz="1400" u="none">
                  <a:solidFill>
                    <a:srgbClr val="000066"/>
                  </a:solidFill>
                  <a:latin typeface="Calibri" panose="020F0502020204030204" pitchFamily="34" charset="0"/>
                </a:rPr>
                <a:t>CONAC</a:t>
              </a:r>
            </a:p>
          </p:txBody>
        </p:sp>
        <p:cxnSp>
          <p:nvCxnSpPr>
            <p:cNvPr id="19" name="_s1141"/>
            <p:cNvCxnSpPr>
              <a:cxnSpLocks noChangeShapeType="1"/>
            </p:cNvCxnSpPr>
            <p:nvPr/>
          </p:nvCxnSpPr>
          <p:spPr bwMode="auto">
            <a:xfrm rot="5400000" flipH="1">
              <a:off x="4172018" y="3442572"/>
              <a:ext cx="1342891" cy="1371600"/>
            </a:xfrm>
            <a:prstGeom prst="bentConnector3">
              <a:avLst>
                <a:gd name="adj1" fmla="val 3718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_s1154"/>
            <p:cNvSpPr>
              <a:spLocks noChangeArrowheads="1"/>
            </p:cNvSpPr>
            <p:nvPr/>
          </p:nvSpPr>
          <p:spPr bwMode="auto">
            <a:xfrm>
              <a:off x="4949986" y="4547653"/>
              <a:ext cx="1265646" cy="811703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1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Divisão de Qualificação e Capacitação em Acreditação </a:t>
              </a:r>
            </a:p>
            <a:p>
              <a:pPr algn="ctr"/>
              <a:r>
                <a:rPr lang="pt-BR" altLang="pt-BR" sz="11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DICAP</a:t>
              </a:r>
            </a:p>
          </p:txBody>
        </p:sp>
        <p:cxnSp>
          <p:nvCxnSpPr>
            <p:cNvPr id="21" name="_s1141"/>
            <p:cNvCxnSpPr>
              <a:cxnSpLocks noChangeShapeType="1"/>
            </p:cNvCxnSpPr>
            <p:nvPr/>
          </p:nvCxnSpPr>
          <p:spPr bwMode="auto">
            <a:xfrm rot="5400000" flipH="1">
              <a:off x="6146750" y="3658448"/>
              <a:ext cx="246197" cy="1528763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_s1155"/>
            <p:cNvSpPr>
              <a:spLocks noChangeArrowheads="1"/>
            </p:cNvSpPr>
            <p:nvPr/>
          </p:nvSpPr>
          <p:spPr bwMode="auto">
            <a:xfrm>
              <a:off x="6443635" y="4553621"/>
              <a:ext cx="1208257" cy="802750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1235" tIns="618" rIns="1235" bIns="618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ts val="450"/>
                </a:spcBef>
              </a:pPr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Divisão de Acreditação de Laboratórios</a:t>
              </a:r>
            </a:p>
            <a:p>
              <a:pPr algn="ctr">
                <a:spcBef>
                  <a:spcPts val="450"/>
                </a:spcBef>
              </a:pPr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DICLA</a:t>
              </a:r>
            </a:p>
          </p:txBody>
        </p:sp>
        <p:sp>
          <p:nvSpPr>
            <p:cNvPr id="23" name="_s1148"/>
            <p:cNvSpPr>
              <a:spLocks noChangeArrowheads="1"/>
            </p:cNvSpPr>
            <p:nvPr/>
          </p:nvSpPr>
          <p:spPr bwMode="auto">
            <a:xfrm>
              <a:off x="3090294" y="1733550"/>
              <a:ext cx="1969816" cy="76544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ts val="450"/>
                </a:spcBef>
              </a:pPr>
              <a:r>
                <a:rPr lang="pt-BR" altLang="pt-BR" sz="1600" u="none" dirty="0">
                  <a:solidFill>
                    <a:srgbClr val="000066"/>
                  </a:solidFill>
                  <a:latin typeface="Calibri" panose="020F0502020204030204" pitchFamily="34" charset="0"/>
                </a:rPr>
                <a:t>Coordenação-Geral de Acreditação</a:t>
              </a:r>
            </a:p>
            <a:p>
              <a:pPr algn="ctr">
                <a:spcBef>
                  <a:spcPts val="450"/>
                </a:spcBef>
              </a:pPr>
              <a:r>
                <a:rPr lang="pt-BR" altLang="pt-BR" sz="1600" u="none" dirty="0">
                  <a:solidFill>
                    <a:srgbClr val="000066"/>
                  </a:solidFill>
                  <a:latin typeface="Calibri" panose="020F0502020204030204" pitchFamily="34" charset="0"/>
                </a:rPr>
                <a:t> CGCRE</a:t>
              </a:r>
            </a:p>
          </p:txBody>
        </p:sp>
        <p:sp>
          <p:nvSpPr>
            <p:cNvPr id="24" name="_s1150"/>
            <p:cNvSpPr>
              <a:spLocks noChangeArrowheads="1"/>
            </p:cNvSpPr>
            <p:nvPr/>
          </p:nvSpPr>
          <p:spPr bwMode="auto">
            <a:xfrm>
              <a:off x="2024731" y="4546160"/>
              <a:ext cx="1219115" cy="81319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Divisão de Acreditação de Organismos de Inspeção</a:t>
              </a:r>
            </a:p>
            <a:p>
              <a:pPr algn="ctr"/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DIOIS</a:t>
              </a:r>
            </a:p>
          </p:txBody>
        </p:sp>
        <p:sp>
          <p:nvSpPr>
            <p:cNvPr id="25" name="_s1149"/>
            <p:cNvSpPr>
              <a:spLocks noChangeArrowheads="1"/>
            </p:cNvSpPr>
            <p:nvPr/>
          </p:nvSpPr>
          <p:spPr bwMode="auto">
            <a:xfrm>
              <a:off x="500063" y="4546160"/>
              <a:ext cx="1236176" cy="81319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1100" tIns="550" rIns="1100" bIns="550" anchor="ctr"/>
            <a:lstStyle>
              <a:lvl1pPr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Divisão de Acreditação de Organismos de Certificação</a:t>
              </a:r>
            </a:p>
            <a:p>
              <a:pPr algn="ctr"/>
              <a:r>
                <a:rPr lang="pt-BR" altLang="pt-BR" sz="1200" u="none">
                  <a:solidFill>
                    <a:srgbClr val="000066"/>
                  </a:solidFill>
                  <a:latin typeface="Calibri" panose="020F0502020204030204" pitchFamily="34" charset="0"/>
                </a:rPr>
                <a:t>DICOR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Sistema de </a:t>
            </a:r>
            <a:r>
              <a:rPr lang="pt-BR" altLang="pt-BR" dirty="0" smtClean="0"/>
              <a:t>Acreditação </a:t>
            </a:r>
            <a:r>
              <a:rPr lang="pt-BR" altLang="pt-BR" dirty="0"/>
              <a:t>no </a:t>
            </a:r>
            <a:r>
              <a:rPr lang="pt-BR" altLang="pt-BR" dirty="0" smtClean="0"/>
              <a:t>Mundo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/>
          </a:p>
        </p:txBody>
      </p:sp>
      <p:pic>
        <p:nvPicPr>
          <p:cNvPr id="26" name="Imagem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4858" r="50472" b="21666"/>
          <a:stretch/>
        </p:blipFill>
        <p:spPr bwMode="auto">
          <a:xfrm>
            <a:off x="2541281" y="1387617"/>
            <a:ext cx="7969794" cy="493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3806636" y="2428326"/>
            <a:ext cx="4824413" cy="4430537"/>
            <a:chOff x="3806636" y="2428326"/>
            <a:chExt cx="4824413" cy="4430537"/>
          </a:xfrm>
        </p:grpSpPr>
        <p:sp>
          <p:nvSpPr>
            <p:cNvPr id="28" name="CaixaDeTexto 27"/>
            <p:cNvSpPr txBox="1"/>
            <p:nvPr/>
          </p:nvSpPr>
          <p:spPr>
            <a:xfrm>
              <a:off x="3806636" y="2428326"/>
              <a:ext cx="4824413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3600" b="1" u="none" dirty="0">
                  <a:solidFill>
                    <a:srgbClr val="FF0000"/>
                  </a:solidFill>
                  <a:latin typeface="+mj-lt"/>
                  <a:ea typeface="ＭＳ Ｐゴシック" charset="-128"/>
                </a:rPr>
                <a:t>Mesma estrutura utilizada no Brasil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041162" y="3088551"/>
              <a:ext cx="2735262" cy="3770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3900" u="none" dirty="0">
                  <a:solidFill>
                    <a:srgbClr val="002060"/>
                  </a:solidFill>
                  <a:latin typeface="+mj-lt"/>
                  <a:ea typeface="ＭＳ Ｐゴシック" charset="-12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6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Sistema de </a:t>
            </a:r>
            <a:r>
              <a:rPr lang="pt-BR" altLang="pt-BR" dirty="0" smtClean="0"/>
              <a:t>Acreditação </a:t>
            </a:r>
            <a:r>
              <a:rPr lang="pt-BR" altLang="pt-BR" dirty="0"/>
              <a:t>no </a:t>
            </a:r>
            <a:r>
              <a:rPr lang="pt-BR" altLang="pt-BR" dirty="0" smtClean="0"/>
              <a:t>Mundo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52465" y="2088726"/>
            <a:ext cx="7625689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u="none" dirty="0">
                <a:solidFill>
                  <a:srgbClr val="FF0000"/>
                </a:solidFill>
                <a:latin typeface="+mj-lt"/>
                <a:ea typeface="ＭＳ Ｐゴシック" charset="-128"/>
              </a:rPr>
              <a:t>Mais de 100 </a:t>
            </a: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Organismos de Acreditação no mundo;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No </a:t>
            </a:r>
            <a:r>
              <a:rPr lang="pt-BR" sz="2400" u="none" dirty="0">
                <a:solidFill>
                  <a:srgbClr val="FF0000"/>
                </a:solidFill>
                <a:latin typeface="+mj-lt"/>
                <a:ea typeface="ＭＳ Ｐゴシック" charset="-128"/>
              </a:rPr>
              <a:t>modelo americano </a:t>
            </a: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a acreditação é uma atividade de livre iniciativa – há vários acreditadores;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No </a:t>
            </a:r>
            <a:r>
              <a:rPr lang="pt-BR" sz="2400" u="none" dirty="0">
                <a:solidFill>
                  <a:srgbClr val="FF0000"/>
                </a:solidFill>
                <a:latin typeface="+mj-lt"/>
                <a:ea typeface="ＭＳ Ｐゴシック" charset="-128"/>
              </a:rPr>
              <a:t>modelo europeu </a:t>
            </a: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é uma atividade de Estado prevista no Regulamento CE nº 765/2008;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No Brasil e em muitos outros países a autoridade do organismo de acreditação é </a:t>
            </a:r>
            <a:r>
              <a:rPr lang="pt-BR" sz="2400" u="none" dirty="0">
                <a:solidFill>
                  <a:srgbClr val="FF0000"/>
                </a:solidFill>
                <a:latin typeface="+mj-lt"/>
                <a:ea typeface="ＭＳ Ｐゴシック" charset="-128"/>
              </a:rPr>
              <a:t>oriunda do </a:t>
            </a:r>
            <a:r>
              <a:rPr lang="pt-BR" sz="2400" u="none" dirty="0" smtClean="0">
                <a:solidFill>
                  <a:srgbClr val="FF0000"/>
                </a:solidFill>
                <a:latin typeface="+mj-lt"/>
                <a:ea typeface="ＭＳ Ｐゴシック" charset="-128"/>
              </a:rPr>
              <a:t>governo federal</a:t>
            </a:r>
            <a:r>
              <a:rPr lang="pt-BR" sz="2400" u="none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, </a:t>
            </a: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como por exemplo, no México, no Canadá, </a:t>
            </a:r>
            <a:r>
              <a:rPr lang="pt-BR" sz="2400" u="none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países </a:t>
            </a:r>
            <a:r>
              <a:rPr lang="pt-BR" sz="2400" u="none" dirty="0">
                <a:solidFill>
                  <a:srgbClr val="002060"/>
                </a:solidFill>
                <a:latin typeface="+mj-lt"/>
                <a:ea typeface="ＭＳ Ｐゴシック" charset="-128"/>
              </a:rPr>
              <a:t>europeus,  Japão,  Índia, Rússia, África do Sul, etc.</a:t>
            </a:r>
          </a:p>
        </p:txBody>
      </p:sp>
    </p:spTree>
    <p:extLst>
      <p:ext uri="{BB962C8B-B14F-4D97-AF65-F5344CB8AC3E}">
        <p14:creationId xmlns:p14="http://schemas.microsoft.com/office/powerpoint/2010/main" val="35836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1611</Words>
  <Application>Microsoft Office PowerPoint</Application>
  <PresentationFormat>Widescreen</PresentationFormat>
  <Paragraphs>312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3" baseType="lpstr">
      <vt:lpstr>ＭＳ Ｐゴシック</vt:lpstr>
      <vt:lpstr>ＭＳ Ｐゴシック</vt:lpstr>
      <vt:lpstr>宋体</vt:lpstr>
      <vt:lpstr>Aharoni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Wingdings</vt:lpstr>
      <vt:lpstr>Tema do Office</vt:lpstr>
      <vt:lpstr>Personalizar design</vt:lpstr>
      <vt:lpstr>Apresentação do PowerPoint</vt:lpstr>
      <vt:lpstr>Introdução</vt:lpstr>
      <vt:lpstr>Introdução</vt:lpstr>
      <vt:lpstr>INTRODUÇÃO</vt:lpstr>
      <vt:lpstr>INTRODUÇÃO</vt:lpstr>
      <vt:lpstr>Organismo Acreditador: Cgcre</vt:lpstr>
      <vt:lpstr>Estrutura Organizacional </vt:lpstr>
      <vt:lpstr>Sistema de Acreditação no Mundo </vt:lpstr>
      <vt:lpstr>Sistema de Acreditação no Mundo </vt:lpstr>
      <vt:lpstr>Reconhecimento Internacional </vt:lpstr>
      <vt:lpstr>Reconhecimento Internacional </vt:lpstr>
      <vt:lpstr>Benefícios da Acreditação e  dos Acordos de Reconhecimento</vt:lpstr>
      <vt:lpstr>Acordos de Reconhecimento Mútuo</vt:lpstr>
      <vt:lpstr>Símbolo/ Marca da Acreditação</vt:lpstr>
      <vt:lpstr>Esquemas de Acreditação</vt:lpstr>
      <vt:lpstr>Concessão da Acreditação</vt:lpstr>
      <vt:lpstr>Concessão da Acreditação</vt:lpstr>
      <vt:lpstr>Concessão da Acreditação</vt:lpstr>
      <vt:lpstr>Organismos Acreditados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Escopos de Produtos na Área de Segurança e Defesa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Liduino</dc:creator>
  <cp:lastModifiedBy>Sandra M Saraiva</cp:lastModifiedBy>
  <cp:revision>80</cp:revision>
  <dcterms:created xsi:type="dcterms:W3CDTF">2023-08-25T14:48:44Z</dcterms:created>
  <dcterms:modified xsi:type="dcterms:W3CDTF">2023-10-20T16:32:58Z</dcterms:modified>
</cp:coreProperties>
</file>